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7" r:id="rId2"/>
    <p:sldId id="280" r:id="rId3"/>
    <p:sldId id="281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70" r:id="rId12"/>
    <p:sldId id="271" r:id="rId13"/>
    <p:sldId id="274" r:id="rId14"/>
    <p:sldId id="273" r:id="rId15"/>
    <p:sldId id="275" r:id="rId16"/>
    <p:sldId id="272" r:id="rId17"/>
    <p:sldId id="276" r:id="rId18"/>
    <p:sldId id="268" r:id="rId19"/>
    <p:sldId id="262" r:id="rId20"/>
    <p:sldId id="265" r:id="rId21"/>
    <p:sldId id="263" r:id="rId22"/>
    <p:sldId id="267" r:id="rId23"/>
    <p:sldId id="266" r:id="rId24"/>
    <p:sldId id="264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CCFF"/>
    <a:srgbClr val="005CBF"/>
    <a:srgbClr val="FF6600"/>
    <a:srgbClr val="FF3300"/>
    <a:srgbClr val="FF9933"/>
    <a:srgbClr val="000066"/>
    <a:srgbClr val="FFCC66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4892" autoAdjust="0"/>
  </p:normalViewPr>
  <p:slideViewPr>
    <p:cSldViewPr>
      <p:cViewPr varScale="1">
        <p:scale>
          <a:sx n="74" d="100"/>
          <a:sy n="74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7977-C5A9-4838-96F1-70DFFC6C875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6D918-B259-4187-82FF-6CB718FBE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6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Переход к игре с титульного слайда производится щелчком мыши на слайд.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4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2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получения ответа надо щёлкнуть мышью на изображение музыкального инструмента. При правильном ответе звучат аплодисменты. При неверном ответе рисунок с изображением музыкального инструмента исчезает.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0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6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90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0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7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2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 smtClean="0"/>
              <a:t>Чтобы послушать музыку необходимо щёлкнуть мышью на кнопку с изображением скрипичного ключа</a:t>
            </a:r>
            <a:r>
              <a:rPr lang="ru-RU" baseline="0" dirty="0" smtClean="0"/>
              <a:t>. Далее надо выбрать </a:t>
            </a:r>
            <a:r>
              <a:rPr lang="ru-RU" dirty="0" smtClean="0"/>
              <a:t>ответ на одной из белых клавиш</a:t>
            </a:r>
            <a:r>
              <a:rPr lang="ru-RU" baseline="0" dirty="0" smtClean="0"/>
              <a:t> и</a:t>
            </a:r>
            <a:r>
              <a:rPr lang="ru-RU" dirty="0" smtClean="0"/>
              <a:t> щёлкнуть по этой клавише мышью. Если</a:t>
            </a:r>
            <a:r>
              <a:rPr lang="ru-RU" baseline="0" dirty="0" smtClean="0"/>
              <a:t> ответ будет верным – появится изображение персонажа сказки. Если ответ будет неверным – клавиша исчезнет.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8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проверки ответов необходимо щёлкнуть мышью на кнопки с цифрами. Цифры можно выбирать в любом порядке.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4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проверки ответа на вопрос кроссворда необходимо щёлкнуть мышью на кнопку с цифрой. Ответы можно давать в любом </a:t>
            </a:r>
            <a:r>
              <a:rPr lang="ru-RU" smtClean="0"/>
              <a:t>порядке.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8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получения краткой информации о музыкальных инструментах </a:t>
            </a:r>
            <a:r>
              <a:rPr lang="ru-RU" baseline="0" dirty="0" smtClean="0"/>
              <a:t>необходимо щёлкнуть мышью на каждый кадр.</a:t>
            </a:r>
            <a:r>
              <a:rPr lang="ru-RU" dirty="0" smtClean="0"/>
              <a:t> Инструменты можно выбирать в любом порядке.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8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вернуться на слайд со всеми музыкальными</a:t>
            </a:r>
            <a:r>
              <a:rPr lang="ru-RU" baseline="0" dirty="0" smtClean="0"/>
              <a:t> инструментами, необходимо щёлкнуть мышью на кнопку «Выход» в правом верхнем углу иллюстрации с инструментом.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0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9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9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9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8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D918-B259-4187-82FF-6CB718FBE0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6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699873" y="-855"/>
            <a:ext cx="456254" cy="442750"/>
            <a:chOff x="8699873" y="-855"/>
            <a:chExt cx="456254" cy="442750"/>
          </a:xfrm>
        </p:grpSpPr>
        <p:pic>
          <p:nvPicPr>
            <p:cNvPr id="7" name="Picture 2" descr="C:\Users\Палецких Елена\Desktop\3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873" y="9895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Управляющая кнопка: настраиваемая 7">
              <a:hlinkClick r:id="" action="ppaction://hlinkshowjump?jump=endshow" highlightClick="1"/>
            </p:cNvPr>
            <p:cNvSpPr/>
            <p:nvPr userDrawn="1"/>
          </p:nvSpPr>
          <p:spPr>
            <a:xfrm>
              <a:off x="8699873" y="-855"/>
              <a:ext cx="456254" cy="432000"/>
            </a:xfrm>
            <a:prstGeom prst="actionButtonBlank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21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 userDrawn="1"/>
        </p:nvSpPr>
        <p:spPr>
          <a:xfrm>
            <a:off x="8604448" y="6309320"/>
            <a:ext cx="432000" cy="432000"/>
          </a:xfrm>
          <a:prstGeom prst="actionButtonForwardNex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699873" y="-855"/>
            <a:ext cx="456254" cy="442750"/>
            <a:chOff x="8699873" y="-855"/>
            <a:chExt cx="456254" cy="442750"/>
          </a:xfrm>
        </p:grpSpPr>
        <p:pic>
          <p:nvPicPr>
            <p:cNvPr id="1026" name="Picture 2" descr="C:\Users\Палецких Елена\Desktop\3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873" y="9895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Управляющая кнопка: настраиваемая 5">
              <a:hlinkClick r:id="" action="ppaction://hlinkshowjump?jump=endshow" highlightClick="1"/>
            </p:cNvPr>
            <p:cNvSpPr/>
            <p:nvPr userDrawn="1"/>
          </p:nvSpPr>
          <p:spPr>
            <a:xfrm>
              <a:off x="8699873" y="-855"/>
              <a:ext cx="456254" cy="432000"/>
            </a:xfrm>
            <a:prstGeom prst="actionButtonBlank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83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microsoft.com/office/2007/relationships/hdphoto" Target="../media/hdphoto8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4.pn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microsoft.com/office/2007/relationships/hdphoto" Target="../media/hdphoto10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6.pn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microsoft.com/office/2007/relationships/hdphoto" Target="../media/hdphoto1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7.pn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0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7.wdp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4.xml"/><Relationship Id="rId5" Type="http://schemas.openxmlformats.org/officeDocument/2006/relationships/image" Target="../media/image14.jpeg"/><Relationship Id="rId15" Type="http://schemas.openxmlformats.org/officeDocument/2006/relationships/slide" Target="slide8.xml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17212" y="4725144"/>
            <a:ext cx="8343078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alt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читель музыки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МАОУ «Лицей № 11» г. Ростова-на-Дону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Палецких </a:t>
            </a:r>
            <a:r>
              <a:rPr lang="ru-RU" alt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Елена </a:t>
            </a:r>
            <a:r>
              <a:rPr lang="ru-RU" alt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Викторовна                 </a:t>
            </a:r>
            <a:endParaRPr lang="ru-RU" alt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9887" y="471493"/>
            <a:ext cx="448424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Игра для учащихся 2-го класса</a:t>
            </a:r>
            <a:endParaRPr lang="ru-RU" sz="2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2956" y="1484784"/>
            <a:ext cx="729808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Симфоническая сказка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«Петя и волк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Прокофьева </a:t>
            </a:r>
          </a:p>
        </p:txBody>
      </p:sp>
      <p:pic>
        <p:nvPicPr>
          <p:cNvPr id="6" name="Picture 2" descr="C:\Users\Палецких Елена\Desktop\Работа\Презентации\Гордость Отчизны\волк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205" y="2772301"/>
            <a:ext cx="1900290" cy="19002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Палецких Елена\Desktop\Прокофьев\Рисунки\_7122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760" y="2772301"/>
            <a:ext cx="1900290" cy="1900290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0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49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099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11561" y="1647089"/>
            <a:ext cx="3434487" cy="4021325"/>
            <a:chOff x="5711561" y="1647089"/>
            <a:chExt cx="3434487" cy="40213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711561" y="1647089"/>
              <a:ext cx="3434487" cy="4021325"/>
              <a:chOff x="1032534" y="1626273"/>
              <a:chExt cx="3434487" cy="402132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032534" y="1822131"/>
                <a:ext cx="3175200" cy="2255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973742" y="1626273"/>
                <a:ext cx="493279" cy="467448"/>
                <a:chOff x="9995519" y="-631052"/>
                <a:chExt cx="432000" cy="432002"/>
              </a:xfrm>
            </p:grpSpPr>
            <p:pic>
              <p:nvPicPr>
                <p:cNvPr id="20" name="Picture 2" descr="C:\Users\Палецких Елена\Desktop\3.png"/>
                <p:cNvPicPr>
                  <a:picLocks noChangeAspect="1" noChangeArrowheads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519" y="-631052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Управляющая кнопка: настраиваемая 20">
                  <a:hlinkClick r:id="rId13" action="ppaction://hlinksldjump" highlightClick="1"/>
                </p:cNvPr>
                <p:cNvSpPr/>
                <p:nvPr userDrawn="1"/>
              </p:nvSpPr>
              <p:spPr>
                <a:xfrm>
                  <a:off x="9995519" y="-631050"/>
                  <a:ext cx="409859" cy="432000"/>
                </a:xfrm>
                <a:prstGeom prst="actionButtonBlank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032535" y="4077938"/>
                <a:ext cx="3175199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Литавры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– ударный инструмент, может изобразить раскаты грома, выстрелы.</a:t>
                </a:r>
                <a:endParaRPr lang="ru-RU" sz="2400" dirty="0">
                  <a:solidFill>
                    <a:srgbClr val="000099"/>
                  </a:solidFill>
                </a:endParaRPr>
              </a:p>
            </p:txBody>
          </p:sp>
        </p:grpSp>
        <p:pic>
          <p:nvPicPr>
            <p:cNvPr id="1026" name="Picture 2" descr="C:\Users\Палецких Елена\Desktop\Прокофьев\Рисунки\2529157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9" r="6585"/>
            <a:stretch/>
          </p:blipFill>
          <p:spPr bwMode="auto">
            <a:xfrm>
              <a:off x="5752190" y="2070750"/>
              <a:ext cx="3081809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33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20" y="116632"/>
            <a:ext cx="8702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Соотнесите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персонаж с инструментом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75" y="1196752"/>
            <a:ext cx="2685083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0" y="3063317"/>
            <a:ext cx="1806691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1" y="1196752"/>
            <a:ext cx="228813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938" y="4937182"/>
            <a:ext cx="234355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19" y="3067826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алецких Елена\Desktop\Прокофьев\Рисунки\_7122-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12" b="93176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64" y="2848502"/>
            <a:ext cx="2058648" cy="2058648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алецких Елена\Desktop\Прокофьев\Рисунок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" y="4936345"/>
            <a:ext cx="4857750" cy="162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58" y="116632"/>
            <a:ext cx="8969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Соотнесите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персонаж с инструментом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75" y="1196752"/>
            <a:ext cx="2685083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0" y="3063317"/>
            <a:ext cx="1806691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1" y="1196752"/>
            <a:ext cx="228813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938" y="4937182"/>
            <a:ext cx="234355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19" y="3067826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12" b="96063" l="9974" r="89764">
                        <a14:foregroundMark x1="61417" y1="93176" x2="61417" y2="93176"/>
                        <a14:foregroundMark x1="32808" y1="39633" x2="29134" y2="39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915" y="2932853"/>
            <a:ext cx="1889945" cy="1889945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алецких Елена\Desktop\Прокофьев\Рисунок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" y="4936345"/>
            <a:ext cx="4857750" cy="162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58" y="116632"/>
            <a:ext cx="8969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Соотнесите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персонаж с инструментом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75" y="1196752"/>
            <a:ext cx="2685083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0" y="3063317"/>
            <a:ext cx="1806691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1" y="1196752"/>
            <a:ext cx="228813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938" y="4937182"/>
            <a:ext cx="234355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19" y="3067826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алецких Елена\Desktop\Прокофьев\Рисунок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" y="4936345"/>
            <a:ext cx="4857750" cy="162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6923" y1="34103" x2="77926" y2="40000"/>
                        <a14:foregroundMark x1="58194" y1="34872" x2="58194" y2="3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658185" y="2944300"/>
            <a:ext cx="1431406" cy="1867051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58" y="116632"/>
            <a:ext cx="8969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Соотнесите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персонаж с инструментом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75" y="1196752"/>
            <a:ext cx="2685083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0" y="3063317"/>
            <a:ext cx="1806691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1" y="1196752"/>
            <a:ext cx="228813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938" y="4937182"/>
            <a:ext cx="234355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19" y="3067826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564" y="3052019"/>
            <a:ext cx="2058648" cy="1642596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алецких Елена\Desktop\Прокофьев\Рисунок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" y="4936345"/>
            <a:ext cx="4857750" cy="162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20" y="116632"/>
            <a:ext cx="8702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Соотнесите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персонаж с инструментом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75" y="1196752"/>
            <a:ext cx="2685083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0" y="3063317"/>
            <a:ext cx="1806691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1" y="1196752"/>
            <a:ext cx="228813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938" y="4937182"/>
            <a:ext cx="234355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19" y="3067826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88" l="0" r="100000">
                        <a14:foregroundMark x1="27843" y1="14961" x2="27843" y2="14961"/>
                        <a14:foregroundMark x1="71373" y1="13386" x2="71373" y2="13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970" y="2848502"/>
            <a:ext cx="1377835" cy="2058648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алецких Елена\Desktop\Прокофьев\Рисунок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" y="4936345"/>
            <a:ext cx="4857750" cy="162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58" y="116632"/>
            <a:ext cx="8969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Соотнесите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персонаж с инструментом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75" y="1196752"/>
            <a:ext cx="2685083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0" y="3063317"/>
            <a:ext cx="1806691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1" y="1196752"/>
            <a:ext cx="228813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938" y="4937182"/>
            <a:ext cx="234355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19" y="3067826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13184" y="2812613"/>
            <a:ext cx="2121408" cy="2121408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алецких Елена\Desktop\Прокофьев\Рисунок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" y="4936345"/>
            <a:ext cx="4857750" cy="162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20" y="116632"/>
            <a:ext cx="8702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Соотнесите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персонаж с инструментом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75" y="1196752"/>
            <a:ext cx="2685083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0" y="3063317"/>
            <a:ext cx="1806691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1" y="1196752"/>
            <a:ext cx="228813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938" y="4937182"/>
            <a:ext cx="2343556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19" y="3067826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620000" cy="16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алецких Елена\Desktop\Прокофьев\Рисунок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" y="4936345"/>
            <a:ext cx="4857750" cy="162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13181" y="2812610"/>
            <a:ext cx="2121413" cy="2121413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00392" y="956650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395536" y="975751"/>
            <a:ext cx="5694737" cy="8095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Пети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40" y="1785336"/>
            <a:ext cx="5694737" cy="79858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</a:t>
            </a:r>
            <a:r>
              <a:rPr lang="ru-RU" sz="2400" dirty="0" smtClean="0">
                <a:solidFill>
                  <a:srgbClr val="000099"/>
                </a:solidFill>
              </a:rPr>
              <a:t>ема птички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1189" y="2583917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Тема утки 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95541" y="3376082"/>
            <a:ext cx="5694737" cy="8217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кошки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99354" y="5782123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охотников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658820" y="1492686"/>
            <a:ext cx="3435271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9355" y="5000269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волка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95540" y="4197796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дедушки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682547" y="2291268"/>
            <a:ext cx="3427108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686900" y="3905147"/>
            <a:ext cx="3422755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2674385" y="5499783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669509" y="4704832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45975" y="165460"/>
            <a:ext cx="612000" cy="61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5575" y="117517"/>
            <a:ext cx="789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персонаж по его теме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4" b="92913" l="9974" r="89764">
                        <a14:foregroundMark x1="30709" y1="41207" x2="30709" y2="41207"/>
                        <a14:foregroundMark x1="60367" y1="92913" x2="64042" y2="92388"/>
                        <a14:foregroundMark x1="34383" y1="40945" x2="29659" y2="40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520018"/>
            <a:ext cx="2533842" cy="2533842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tichka._Sergej_Sergeevich_Prokofev_-_tema_ptichki_flejt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0375" y="1860726"/>
            <a:ext cx="609600" cy="609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343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95536" y="975751"/>
            <a:ext cx="5694737" cy="8095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Пети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5540" y="1785336"/>
            <a:ext cx="5694737" cy="79858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</a:t>
            </a:r>
            <a:r>
              <a:rPr lang="ru-RU" sz="2400" dirty="0" smtClean="0">
                <a:solidFill>
                  <a:srgbClr val="000099"/>
                </a:solidFill>
              </a:rPr>
              <a:t>ема птички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1189" y="2583917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Тема утки 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95541" y="3376082"/>
            <a:ext cx="5694737" cy="8217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кошки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99354" y="5782123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охотников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658820" y="1492686"/>
            <a:ext cx="3435271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99355" y="5000269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волка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95540" y="4197796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дедушки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2682547" y="2291268"/>
            <a:ext cx="3427108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686900" y="3905147"/>
            <a:ext cx="3422755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674385" y="5499783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669509" y="4704832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5575" y="117517"/>
            <a:ext cx="789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персонаж по его теме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rokofev_-_Tema_dedushki_OST_Petya_i_Volk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0375" y="1860726"/>
            <a:ext cx="609600" cy="609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00392" y="956650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88" l="0" r="100000">
                        <a14:foregroundMark x1="27843" y1="14961" x2="27843" y2="14961"/>
                        <a14:foregroundMark x1="71373" y1="13386" x2="71373" y2="13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9405" y="2397796"/>
            <a:ext cx="2409448" cy="3600000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45975" y="165460"/>
            <a:ext cx="612000" cy="61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3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20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  <p:bldP spid="17" grpId="0" animBg="1"/>
      <p:bldP spid="23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Палецких Елена\Desktop\Прокофьев\Рисунки\_7122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289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05" y="2941391"/>
            <a:ext cx="2058648" cy="2058648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Хорда 1"/>
          <p:cNvSpPr/>
          <p:nvPr/>
        </p:nvSpPr>
        <p:spPr>
          <a:xfrm>
            <a:off x="7236296" y="4916707"/>
            <a:ext cx="2736304" cy="1067280"/>
          </a:xfrm>
          <a:prstGeom prst="chord">
            <a:avLst>
              <a:gd name="adj1" fmla="val 2200948"/>
              <a:gd name="adj2" fmla="val 1948306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6923" y1="34103" x2="77926" y2="40000"/>
                        <a14:foregroundMark x1="58194" y1="34872" x2="58194" y2="3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231622" y="5157192"/>
            <a:ext cx="745652" cy="972589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44" l="9827" r="89017">
                        <a14:foregroundMark x1="30709" y1="41207" x2="30709" y2="4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831" y="1613322"/>
            <a:ext cx="720080" cy="720080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304670" y="4727847"/>
            <a:ext cx="1029324" cy="821298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88" l="0" r="100000">
                        <a14:foregroundMark x1="27843" y1="14961" x2="27843" y2="14961"/>
                        <a14:foregroundMark x1="71373" y1="13386" x2="71373" y2="13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609" y="2492896"/>
            <a:ext cx="1219109" cy="1821493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4" y="3667143"/>
            <a:ext cx="2121408" cy="2121408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62632" y="3140968"/>
            <a:ext cx="1394726" cy="1394726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63092" y="116632"/>
            <a:ext cx="7193571" cy="1323439"/>
          </a:xfrm>
          <a:prstGeom prst="rect">
            <a:avLst/>
          </a:prstGeom>
          <a:solidFill>
            <a:srgbClr val="99CCFF">
              <a:alpha val="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порядок появления</a:t>
            </a:r>
          </a:p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ерсонажей в сказке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532" y="6129781"/>
            <a:ext cx="516842" cy="5195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1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75771" y="6129781"/>
            <a:ext cx="516842" cy="5195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2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11010" y="6129781"/>
            <a:ext cx="516842" cy="5195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3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46249" y="6129781"/>
            <a:ext cx="516842" cy="5195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4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81488" y="6129781"/>
            <a:ext cx="516842" cy="5195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5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16727" y="6129781"/>
            <a:ext cx="516842" cy="5195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6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751965" y="6129781"/>
            <a:ext cx="516842" cy="5195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7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6383E-6 L 0.53455 -0.12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6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6383E-6 L 0.24427 -0.5885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29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06383E-6 L 0.5842 -0.3159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-15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6383E-6 L -0.00208 -0.127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6383E-6 L -0.10573 -0.3263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06383E-6 L -0.52448 -0.1690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8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06383E-6 L -0.50208 -0.2634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3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kofev_-_tema_Peti_Petya_i_volk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0375" y="1883419"/>
            <a:ext cx="609600" cy="609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00392" y="956650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395536" y="975751"/>
            <a:ext cx="5694737" cy="8095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Пети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40" y="1785336"/>
            <a:ext cx="5694737" cy="79858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</a:t>
            </a:r>
            <a:r>
              <a:rPr lang="ru-RU" sz="2400" dirty="0" smtClean="0">
                <a:solidFill>
                  <a:srgbClr val="000099"/>
                </a:solidFill>
              </a:rPr>
              <a:t>ема птички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1189" y="2583917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Тема утки 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95541" y="3376082"/>
            <a:ext cx="5694737" cy="8217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кошки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99354" y="5782123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охотников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658820" y="1492686"/>
            <a:ext cx="3435271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9355" y="5000269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волка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95540" y="4197796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дедушки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682547" y="2291268"/>
            <a:ext cx="3427108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686900" y="3905147"/>
            <a:ext cx="3422755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2674385" y="5499783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669509" y="4704832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45975" y="165460"/>
            <a:ext cx="612000" cy="61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5575" y="117517"/>
            <a:ext cx="789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персонаж по его теме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2" name="Picture 11" descr="C:\Users\Палецких Елена\Desktop\Прокофьев\Рисунки\_7122-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2" b="93176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24105"/>
            <a:ext cx="3325667" cy="3325667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2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rgej_Sergeevich_Prokofev_-_tema_utki_goboj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0375" y="1860726"/>
            <a:ext cx="609600" cy="609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00392" y="956650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6923" y1="34103" x2="77926" y2="40000"/>
                        <a14:foregroundMark x1="58194" y1="34872" x2="58194" y2="3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625298" y="2490091"/>
            <a:ext cx="1988501" cy="2593696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395536" y="975751"/>
            <a:ext cx="5694737" cy="8095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Пети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95540" y="1785336"/>
            <a:ext cx="5694737" cy="79858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</a:t>
            </a:r>
            <a:r>
              <a:rPr lang="ru-RU" sz="2400" dirty="0" smtClean="0">
                <a:solidFill>
                  <a:srgbClr val="000099"/>
                </a:solidFill>
              </a:rPr>
              <a:t>ема птички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91189" y="2583917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Тема утки 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95541" y="3376082"/>
            <a:ext cx="5694737" cy="8217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кошки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99354" y="5782123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охотников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658820" y="1492686"/>
            <a:ext cx="3435271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99355" y="5000269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волка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395540" y="4197796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дедушки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682547" y="2291268"/>
            <a:ext cx="3427108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686900" y="3905147"/>
            <a:ext cx="3422755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674385" y="5499783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669509" y="4704832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45975" y="165460"/>
            <a:ext cx="612000" cy="61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5575" y="117517"/>
            <a:ext cx="789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персонаж по его теме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3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kofev_-_Tema_vol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0375" y="1860726"/>
            <a:ext cx="609600" cy="609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00392" y="956650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395536" y="975751"/>
            <a:ext cx="5694737" cy="8095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Пети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40" y="1785336"/>
            <a:ext cx="5694737" cy="79858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</a:t>
            </a:r>
            <a:r>
              <a:rPr lang="ru-RU" sz="2400" dirty="0" smtClean="0">
                <a:solidFill>
                  <a:srgbClr val="000099"/>
                </a:solidFill>
              </a:rPr>
              <a:t>ема птички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1189" y="2583917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Тема утки 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95541" y="3376082"/>
            <a:ext cx="5694737" cy="8217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кошки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99354" y="5782123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охотников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658820" y="1492686"/>
            <a:ext cx="3435271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9355" y="5000269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волка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95540" y="4197796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дедушки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682547" y="2291268"/>
            <a:ext cx="3427108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686900" y="3905147"/>
            <a:ext cx="3422755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2674385" y="5499783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669509" y="4704832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45975" y="165460"/>
            <a:ext cx="612000" cy="61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5575" y="117517"/>
            <a:ext cx="789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персонаж по его теме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656" y="2529636"/>
            <a:ext cx="2514606" cy="2514606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rgej_Prokofev_-_Tema_Koshki_klarnet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0375" y="1860726"/>
            <a:ext cx="609600" cy="609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00392" y="956650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395536" y="975751"/>
            <a:ext cx="5694737" cy="8095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Пети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40" y="1785336"/>
            <a:ext cx="5694737" cy="79858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</a:t>
            </a:r>
            <a:r>
              <a:rPr lang="ru-RU" sz="2400" dirty="0" smtClean="0">
                <a:solidFill>
                  <a:srgbClr val="000099"/>
                </a:solidFill>
              </a:rPr>
              <a:t>ема птички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1189" y="2583917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Тема утки 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95541" y="3376082"/>
            <a:ext cx="5694737" cy="8217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кошки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99354" y="5782123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охотников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658820" y="1492686"/>
            <a:ext cx="3435271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9355" y="5000269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волка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95540" y="4197796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дедушки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682547" y="2291268"/>
            <a:ext cx="3427108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686900" y="3905147"/>
            <a:ext cx="3422755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2674385" y="5499783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669509" y="4704832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45975" y="165460"/>
            <a:ext cx="612000" cy="61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5575" y="117517"/>
            <a:ext cx="789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персонаж по его теме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44498" y="2839242"/>
            <a:ext cx="2375477" cy="1895393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4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rgej_Sergeevich_Prokofev_-_tema_ohotnikov_litavry_i_bolshoj_baraban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1860726"/>
            <a:ext cx="609600" cy="609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00392" y="956650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395536" y="975751"/>
            <a:ext cx="5694737" cy="8095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Пети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40" y="1785336"/>
            <a:ext cx="5694737" cy="79858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</a:t>
            </a:r>
            <a:r>
              <a:rPr lang="ru-RU" sz="2400" dirty="0" smtClean="0">
                <a:solidFill>
                  <a:srgbClr val="000099"/>
                </a:solidFill>
              </a:rPr>
              <a:t>ема птички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1189" y="2583917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99"/>
                </a:solidFill>
              </a:rPr>
              <a:t>Тема утки 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95541" y="3376082"/>
            <a:ext cx="5694737" cy="8217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кошки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99354" y="5782123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охотников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658820" y="1492686"/>
            <a:ext cx="3435271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9355" y="5000269"/>
            <a:ext cx="5694737" cy="7921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волка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95540" y="4197796"/>
            <a:ext cx="5694737" cy="8024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99"/>
                </a:solidFill>
              </a:rPr>
              <a:t>Тема дедушки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682547" y="2291268"/>
            <a:ext cx="3427108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686900" y="3905147"/>
            <a:ext cx="3422755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2674385" y="5499783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669509" y="4704832"/>
            <a:ext cx="3435270" cy="58529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45975" y="165460"/>
            <a:ext cx="612000" cy="61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5575" y="117517"/>
            <a:ext cx="789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персонаж по его теме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6708" y="2529636"/>
            <a:ext cx="2514606" cy="2514606"/>
          </a:xfrm>
          <a:prstGeom prst="rect">
            <a:avLst/>
          </a:prstGeom>
          <a:noFill/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7" dur="6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03899"/>
              </p:ext>
            </p:extLst>
          </p:nvPr>
        </p:nvGraphicFramePr>
        <p:xfrm>
          <a:off x="-900608" y="1052736"/>
          <a:ext cx="5112564" cy="554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6047"/>
                <a:gridCol w="426047"/>
                <a:gridCol w="426047"/>
                <a:gridCol w="426047"/>
                <a:gridCol w="426047"/>
                <a:gridCol w="426047"/>
                <a:gridCol w="426047"/>
                <a:gridCol w="426047"/>
                <a:gridCol w="426047"/>
                <a:gridCol w="426047"/>
                <a:gridCol w="426047"/>
                <a:gridCol w="426047"/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322"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1661" y="1499655"/>
            <a:ext cx="4178130" cy="4556820"/>
          </a:xfrm>
          <a:prstGeom prst="wedgeRoundRectCallout">
            <a:avLst>
              <a:gd name="adj1" fmla="val 37119"/>
              <a:gd name="adj2" fmla="val -6778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и</a:t>
            </a:r>
            <a:r>
              <a:rPr lang="ru-RU" sz="2400" dirty="0" smtClean="0">
                <a:solidFill>
                  <a:srgbClr val="000099"/>
                </a:solidFill>
              </a:rPr>
              <a:t>грает роль утки?</a:t>
            </a:r>
            <a:endParaRPr lang="ru-RU" sz="2400" dirty="0">
              <a:solidFill>
                <a:srgbClr val="000099"/>
              </a:solidFill>
            </a:endParaRPr>
          </a:p>
          <a:p>
            <a:pPr marL="342900" indent="-3429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и</a:t>
            </a:r>
            <a:r>
              <a:rPr lang="ru-RU" sz="2400" dirty="0" smtClean="0">
                <a:solidFill>
                  <a:srgbClr val="000099"/>
                </a:solidFill>
              </a:rPr>
              <a:t>зображает </a:t>
            </a:r>
            <a:r>
              <a:rPr lang="ru-RU" sz="2400" dirty="0">
                <a:solidFill>
                  <a:srgbClr val="000099"/>
                </a:solidFill>
              </a:rPr>
              <a:t>пение </a:t>
            </a:r>
            <a:r>
              <a:rPr lang="ru-RU" sz="2400" dirty="0" smtClean="0">
                <a:solidFill>
                  <a:srgbClr val="000099"/>
                </a:solidFill>
              </a:rPr>
              <a:t>птички?</a:t>
            </a:r>
            <a:endParaRPr lang="ru-RU" sz="2400" dirty="0">
              <a:solidFill>
                <a:srgbClr val="000099"/>
              </a:solidFill>
            </a:endParaRPr>
          </a:p>
          <a:p>
            <a:pPr marL="342900" indent="-3429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п</a:t>
            </a:r>
            <a:r>
              <a:rPr lang="ru-RU" sz="2400" dirty="0" smtClean="0">
                <a:solidFill>
                  <a:srgbClr val="000099"/>
                </a:solidFill>
              </a:rPr>
              <a:t>одражает ворчанию дедушки</a:t>
            </a:r>
            <a:r>
              <a:rPr lang="ru-RU" sz="2400" dirty="0">
                <a:solidFill>
                  <a:srgbClr val="000099"/>
                </a:solidFill>
              </a:rPr>
              <a:t>?</a:t>
            </a:r>
          </a:p>
          <a:p>
            <a:pPr marL="342900" indent="-3429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и</a:t>
            </a:r>
            <a:r>
              <a:rPr lang="ru-RU" sz="2400" dirty="0" smtClean="0">
                <a:solidFill>
                  <a:srgbClr val="000099"/>
                </a:solidFill>
              </a:rPr>
              <a:t>грает роль кошки</a:t>
            </a:r>
            <a:r>
              <a:rPr lang="ru-RU" sz="2400" dirty="0">
                <a:solidFill>
                  <a:srgbClr val="000099"/>
                </a:solidFill>
              </a:rPr>
              <a:t>?</a:t>
            </a:r>
          </a:p>
          <a:p>
            <a:pPr marL="342900" indent="-3429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п</a:t>
            </a:r>
            <a:r>
              <a:rPr lang="ru-RU" sz="2400" dirty="0" smtClean="0">
                <a:solidFill>
                  <a:srgbClr val="000099"/>
                </a:solidFill>
              </a:rPr>
              <a:t>одражает вою волка?</a:t>
            </a:r>
          </a:p>
          <a:p>
            <a:pPr marL="342900" indent="-3429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и</a:t>
            </a:r>
            <a:r>
              <a:rPr lang="ru-RU" sz="2400" dirty="0" smtClean="0">
                <a:solidFill>
                  <a:srgbClr val="000099"/>
                </a:solidFill>
              </a:rPr>
              <a:t>зображает выстрелы охотников?</a:t>
            </a:r>
          </a:p>
          <a:p>
            <a:pPr marL="342900" indent="-3429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а</a:t>
            </a:r>
            <a:r>
              <a:rPr lang="ru-RU" sz="2400" dirty="0" smtClean="0">
                <a:solidFill>
                  <a:srgbClr val="000099"/>
                </a:solidFill>
              </a:rPr>
              <a:t>нсамбль инструментов исполняет  тему Пети?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904" y="116632"/>
            <a:ext cx="7617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Какой музыкальный инструмент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352" y="3591420"/>
            <a:ext cx="49927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3300"/>
                </a:solidFill>
              </a:rPr>
              <a:t>5</a:t>
            </a:r>
            <a:endParaRPr lang="ru-RU" sz="2200" b="1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02" y="3622311"/>
            <a:ext cx="345638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 В    А    Л    Т    О    Р    Н    А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8583" y="5229200"/>
            <a:ext cx="546314" cy="61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3300"/>
                </a:solidFill>
              </a:rPr>
              <a:t>7</a:t>
            </a:r>
            <a:endParaRPr lang="ru-RU" sz="22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8466" y="5321278"/>
            <a:ext cx="303002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200" dirty="0" smtClean="0"/>
              <a:t> </a:t>
            </a:r>
            <a:r>
              <a:rPr lang="ru-RU" sz="2200" b="1" dirty="0">
                <a:solidFill>
                  <a:srgbClr val="000099"/>
                </a:solidFill>
              </a:rPr>
              <a:t>К</a:t>
            </a:r>
            <a:r>
              <a:rPr lang="ru-RU" sz="2200" b="1" dirty="0" smtClean="0">
                <a:solidFill>
                  <a:srgbClr val="000099"/>
                </a:solidFill>
              </a:rPr>
              <a:t>    В    А    Р     Т    Е     Т      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944" y="2708920"/>
            <a:ext cx="49927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944" y="2745504"/>
            <a:ext cx="266088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 Ф    </a:t>
            </a:r>
            <a:r>
              <a:rPr lang="ru-RU" sz="2200" b="1" dirty="0">
                <a:solidFill>
                  <a:srgbClr val="000099"/>
                </a:solidFill>
              </a:rPr>
              <a:t>Л</a:t>
            </a:r>
            <a:r>
              <a:rPr lang="ru-RU" sz="2200" b="1" dirty="0" smtClean="0">
                <a:solidFill>
                  <a:srgbClr val="000099"/>
                </a:solidFill>
              </a:rPr>
              <a:t>    Е    </a:t>
            </a:r>
            <a:r>
              <a:rPr lang="ru-RU" sz="2200" b="1" dirty="0">
                <a:solidFill>
                  <a:srgbClr val="000099"/>
                </a:solidFill>
              </a:rPr>
              <a:t>Й</a:t>
            </a:r>
            <a:r>
              <a:rPr lang="ru-RU" sz="2200" b="1" dirty="0" smtClean="0">
                <a:solidFill>
                  <a:srgbClr val="000099"/>
                </a:solidFill>
              </a:rPr>
              <a:t>    Т     А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260" y="945948"/>
            <a:ext cx="59786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3300"/>
                </a:solidFill>
              </a:rPr>
              <a:t>1</a:t>
            </a:r>
            <a:endParaRPr lang="ru-RU" sz="2200" b="1" dirty="0">
              <a:solidFill>
                <a:srgbClr val="FF33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629576" y="1053316"/>
            <a:ext cx="448338" cy="2132784"/>
            <a:chOff x="2100131" y="1043606"/>
            <a:chExt cx="448338" cy="2132784"/>
          </a:xfrm>
        </p:grpSpPr>
        <p:sp>
          <p:nvSpPr>
            <p:cNvPr id="14" name="TextBox 13"/>
            <p:cNvSpPr txBox="1"/>
            <p:nvPr/>
          </p:nvSpPr>
          <p:spPr>
            <a:xfrm>
              <a:off x="2100498" y="1043606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Г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00131" y="1452842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О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0939" y="2302722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00131" y="1883729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Б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00131" y="2745503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Й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427461" y="2239843"/>
            <a:ext cx="59786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75856" y="1824037"/>
            <a:ext cx="59786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3300"/>
                </a:solidFill>
              </a:rPr>
              <a:t>4</a:t>
            </a:r>
            <a:endParaRPr lang="ru-RU" sz="2200" b="1" dirty="0">
              <a:solidFill>
                <a:srgbClr val="FF3300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340440" y="1894556"/>
            <a:ext cx="474889" cy="3005338"/>
            <a:chOff x="3340440" y="1894556"/>
            <a:chExt cx="474889" cy="3005338"/>
          </a:xfrm>
        </p:grpSpPr>
        <p:sp>
          <p:nvSpPr>
            <p:cNvPr id="30" name="TextBox 29"/>
            <p:cNvSpPr txBox="1"/>
            <p:nvPr/>
          </p:nvSpPr>
          <p:spPr>
            <a:xfrm>
              <a:off x="3367358" y="1894556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К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66991" y="2334572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Л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67799" y="3202349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Р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40440" y="2781622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0440" y="3631234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Н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40440" y="4014329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Е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40440" y="4469007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Т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547663" y="3549722"/>
            <a:ext cx="59786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3300"/>
                </a:solidFill>
              </a:rPr>
              <a:t>6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650620" y="3622311"/>
            <a:ext cx="466235" cy="2991601"/>
            <a:chOff x="3366991" y="1894556"/>
            <a:chExt cx="466235" cy="2991601"/>
          </a:xfrm>
        </p:grpSpPr>
        <p:sp>
          <p:nvSpPr>
            <p:cNvPr id="40" name="TextBox 39"/>
            <p:cNvSpPr txBox="1"/>
            <p:nvPr/>
          </p:nvSpPr>
          <p:spPr>
            <a:xfrm>
              <a:off x="3367358" y="1894556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Л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66991" y="2309978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И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67799" y="3165171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3755" y="2752977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Т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85696" y="3596058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В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3755" y="4026945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Р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66991" y="4455270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Ы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74928" y="2312432"/>
            <a:ext cx="481083" cy="2132784"/>
            <a:chOff x="2067386" y="1043606"/>
            <a:chExt cx="481083" cy="2132784"/>
          </a:xfrm>
        </p:grpSpPr>
        <p:sp>
          <p:nvSpPr>
            <p:cNvPr id="22" name="TextBox 21"/>
            <p:cNvSpPr txBox="1"/>
            <p:nvPr/>
          </p:nvSpPr>
          <p:spPr>
            <a:xfrm>
              <a:off x="2100498" y="1043606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Ф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00131" y="1483622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А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0939" y="2351399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99"/>
                  </a:solidFill>
                </a:rPr>
                <a:t>О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3580" y="1930672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Г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7386" y="2745503"/>
              <a:ext cx="447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000099"/>
                  </a:solidFill>
                </a:rPr>
                <a:t>Т</a:t>
              </a:r>
              <a:endParaRPr lang="ru-RU" sz="2200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9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28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50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100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1400244" y="4491694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rId13" action="ppaction://hlinksldjump" highlightClick="1"/>
          </p:cNvPr>
          <p:cNvSpPr/>
          <p:nvPr/>
        </p:nvSpPr>
        <p:spPr>
          <a:xfrm>
            <a:off x="2709582" y="4473989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14" action="ppaction://hlinksldjump" highlightClick="1"/>
          </p:cNvPr>
          <p:cNvSpPr/>
          <p:nvPr/>
        </p:nvSpPr>
        <p:spPr>
          <a:xfrm>
            <a:off x="3980158" y="4459204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15" action="ppaction://hlinksldjump" highlightClick="1"/>
          </p:cNvPr>
          <p:cNvSpPr/>
          <p:nvPr/>
        </p:nvSpPr>
        <p:spPr>
          <a:xfrm>
            <a:off x="5282103" y="4473989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16" action="ppaction://hlinksldjump" highlightClick="1"/>
          </p:cNvPr>
          <p:cNvSpPr/>
          <p:nvPr/>
        </p:nvSpPr>
        <p:spPr>
          <a:xfrm>
            <a:off x="6593120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17" action="ppaction://hlinksldjump" highlightClick="1"/>
          </p:cNvPr>
          <p:cNvSpPr/>
          <p:nvPr/>
        </p:nvSpPr>
        <p:spPr>
          <a:xfrm>
            <a:off x="7883352" y="4459204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rId18" action="ppaction://hlinksldjump" highlightClick="1"/>
          </p:cNvPr>
          <p:cNvSpPr/>
          <p:nvPr/>
        </p:nvSpPr>
        <p:spPr>
          <a:xfrm>
            <a:off x="8604448" y="6309320"/>
            <a:ext cx="432000" cy="432000"/>
          </a:xfrm>
          <a:prstGeom prst="actionButtonForwardNex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49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099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4265" y="1656852"/>
            <a:ext cx="3421644" cy="4006098"/>
            <a:chOff x="28931" y="582073"/>
            <a:chExt cx="2996562" cy="3702311"/>
          </a:xfrm>
        </p:grpSpPr>
        <p:pic>
          <p:nvPicPr>
            <p:cNvPr id="17" name="Picture 5" descr="C:\Users\Палецких Елена\Desktop\Прокофьев\Рисунки\Ctrunnyj_kvartet_dlya_vashego_prazdnik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2" y="756313"/>
              <a:ext cx="2780560" cy="20774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8931" y="2833753"/>
              <a:ext cx="2780560" cy="145063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</a:rPr>
                <a:t>Струнный квартет </a:t>
              </a:r>
              <a:r>
                <a:rPr lang="ru-RU" sz="2400" dirty="0" smtClean="0">
                  <a:solidFill>
                    <a:srgbClr val="000099"/>
                  </a:solidFill>
                </a:rPr>
                <a:t>составляют две скрипки, альт и виолончель.</a:t>
              </a:r>
              <a:endParaRPr lang="ru-RU" sz="2400" dirty="0">
                <a:solidFill>
                  <a:srgbClr val="000099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593493" y="582073"/>
              <a:ext cx="432000" cy="432000"/>
              <a:chOff x="9432553" y="-631052"/>
              <a:chExt cx="432000" cy="432000"/>
            </a:xfrm>
          </p:grpSpPr>
          <p:pic>
            <p:nvPicPr>
              <p:cNvPr id="20" name="Picture 2" descr="C:\Users\Палецких Елена\Desktop\3.png"/>
              <p:cNvPicPr>
                <a:picLocks noChangeAspect="1" noChangeArrowheads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2553" y="-631052"/>
                <a:ext cx="432000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Управляющая кнопка: настраиваемая 20">
                <a:hlinkClick r:id="rId13" action="ppaction://hlinksldjump" highlightClick="1"/>
              </p:cNvPr>
              <p:cNvSpPr/>
              <p:nvPr userDrawn="1"/>
            </p:nvSpPr>
            <p:spPr>
              <a:xfrm>
                <a:off x="9432553" y="-631052"/>
                <a:ext cx="409859" cy="432000"/>
              </a:xfrm>
              <a:prstGeom prst="actionButtonBlank">
                <a:avLst/>
              </a:prstGeom>
              <a:no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60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49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099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4214" y="1641624"/>
            <a:ext cx="3421827" cy="4021326"/>
            <a:chOff x="1032534" y="1626272"/>
            <a:chExt cx="3421827" cy="40213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32534" y="1822131"/>
              <a:ext cx="3175200" cy="225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10" descr="C:\Users\Палецких Елена\Desktop\Прокофьев\Рисунки\gemeinhardt-gemeinhardt-3o-shb-flut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533" y="1822131"/>
              <a:ext cx="2246400" cy="22464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3961083" y="1626272"/>
              <a:ext cx="493278" cy="467447"/>
              <a:chOff x="9984453" y="-631051"/>
              <a:chExt cx="432000" cy="432000"/>
            </a:xfrm>
          </p:grpSpPr>
          <p:pic>
            <p:nvPicPr>
              <p:cNvPr id="20" name="Picture 2" descr="C:\Users\Палецких Елена\Desktop\3.png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4453" y="-631051"/>
                <a:ext cx="432000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Управляющая кнопка: настраиваемая 20">
                <a:hlinkClick r:id="rId14" action="ppaction://hlinksldjump" highlightClick="1"/>
              </p:cNvPr>
              <p:cNvSpPr/>
              <p:nvPr userDrawn="1"/>
            </p:nvSpPr>
            <p:spPr>
              <a:xfrm>
                <a:off x="9995524" y="-631050"/>
                <a:ext cx="409859" cy="431999"/>
              </a:xfrm>
              <a:prstGeom prst="actionButtonBlank">
                <a:avLst/>
              </a:prstGeom>
              <a:no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32535" y="4077938"/>
              <a:ext cx="3175199" cy="156966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</a:rPr>
                <a:t>Флейта </a:t>
              </a:r>
              <a:r>
                <a:rPr lang="ru-RU" sz="2400" dirty="0" smtClean="0">
                  <a:solidFill>
                    <a:srgbClr val="000099"/>
                  </a:solidFill>
                </a:rPr>
                <a:t>обладает лёгким свистящим звуком, подражает пению птиц.</a:t>
              </a:r>
              <a:endParaRPr lang="ru-RU" sz="2400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2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49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099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88009" y="1629049"/>
            <a:ext cx="3434487" cy="4021325"/>
            <a:chOff x="1032534" y="1667778"/>
            <a:chExt cx="3434487" cy="40213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32534" y="1667778"/>
              <a:ext cx="3434487" cy="4021325"/>
              <a:chOff x="1032534" y="1626273"/>
              <a:chExt cx="3434487" cy="402132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032534" y="1822131"/>
                <a:ext cx="3175200" cy="2255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973742" y="1626273"/>
                <a:ext cx="493279" cy="467448"/>
                <a:chOff x="9995519" y="-631052"/>
                <a:chExt cx="432000" cy="432002"/>
              </a:xfrm>
            </p:grpSpPr>
            <p:pic>
              <p:nvPicPr>
                <p:cNvPr id="20" name="Picture 2" descr="C:\Users\Палецких Елена\Desktop\3.png"/>
                <p:cNvPicPr>
                  <a:picLocks noChangeAspect="1" noChangeArrowheads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519" y="-631052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Управляющая кнопка: настраиваемая 20">
                  <a:hlinkClick r:id="rId13" action="ppaction://hlinksldjump" highlightClick="1"/>
                </p:cNvPr>
                <p:cNvSpPr/>
                <p:nvPr userDrawn="1"/>
              </p:nvSpPr>
              <p:spPr>
                <a:xfrm>
                  <a:off x="9995519" y="-631050"/>
                  <a:ext cx="409859" cy="432000"/>
                </a:xfrm>
                <a:prstGeom prst="actionButtonBlank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032535" y="4077938"/>
                <a:ext cx="3175199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Гобой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имеет слегка гнусавое звучание, может изобразить водоплавающих птиц.</a:t>
                </a:r>
                <a:endParaRPr lang="ru-RU" sz="2400" dirty="0">
                  <a:solidFill>
                    <a:srgbClr val="000099"/>
                  </a:solidFill>
                </a:endParaRPr>
              </a:p>
            </p:txBody>
          </p:sp>
        </p:grpSp>
        <p:pic>
          <p:nvPicPr>
            <p:cNvPr id="24" name="Picture 9" descr="C:\Users\Палецких Елена\Desktop\Прокофьев\Рисунки\гобой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163" y="1901503"/>
              <a:ext cx="2217941" cy="22179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47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49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099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52800" y="1641627"/>
            <a:ext cx="3434487" cy="4021325"/>
            <a:chOff x="1688009" y="1629049"/>
            <a:chExt cx="3434487" cy="40213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688009" y="1629049"/>
              <a:ext cx="3434487" cy="4021325"/>
              <a:chOff x="1032534" y="1626273"/>
              <a:chExt cx="3434487" cy="402132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032534" y="1822131"/>
                <a:ext cx="3175200" cy="2255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973742" y="1626273"/>
                <a:ext cx="493279" cy="467448"/>
                <a:chOff x="9995519" y="-631052"/>
                <a:chExt cx="432000" cy="432002"/>
              </a:xfrm>
            </p:grpSpPr>
            <p:pic>
              <p:nvPicPr>
                <p:cNvPr id="20" name="Picture 2" descr="C:\Users\Палецких Елена\Desktop\3.png"/>
                <p:cNvPicPr>
                  <a:picLocks noChangeAspect="1" noChangeArrowheads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519" y="-631052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Управляющая кнопка: настраиваемая 20">
                  <a:hlinkClick r:id="rId13" action="ppaction://hlinksldjump" highlightClick="1"/>
                </p:cNvPr>
                <p:cNvSpPr/>
                <p:nvPr userDrawn="1"/>
              </p:nvSpPr>
              <p:spPr>
                <a:xfrm>
                  <a:off x="9995519" y="-631050"/>
                  <a:ext cx="409859" cy="432000"/>
                </a:xfrm>
                <a:prstGeom prst="actionButtonBlank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032535" y="4077938"/>
                <a:ext cx="3175199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Кларнет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обладает мягким бархатным звуком, имеет широкий диапазон.</a:t>
                </a:r>
                <a:endParaRPr lang="ru-RU" sz="2400" dirty="0">
                  <a:solidFill>
                    <a:srgbClr val="000099"/>
                  </a:solidFill>
                </a:endParaRPr>
              </a:p>
            </p:txBody>
          </p:sp>
        </p:grpSp>
        <p:pic>
          <p:nvPicPr>
            <p:cNvPr id="25" name="Picture 2" descr="C:\Users\Палецких Елена\Desktop\Прокофьев\Рисунки\кларне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67224" y="2022604"/>
              <a:ext cx="3016769" cy="182011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97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50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100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24869" y="1641629"/>
            <a:ext cx="3434487" cy="4021325"/>
            <a:chOff x="4168506" y="1641627"/>
            <a:chExt cx="3434487" cy="40213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168506" y="1641627"/>
              <a:ext cx="3434487" cy="4021325"/>
              <a:chOff x="1032534" y="1626273"/>
              <a:chExt cx="3434487" cy="402132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032534" y="1822131"/>
                <a:ext cx="3175200" cy="2255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973742" y="1626273"/>
                <a:ext cx="493279" cy="467448"/>
                <a:chOff x="9995519" y="-631052"/>
                <a:chExt cx="432000" cy="432002"/>
              </a:xfrm>
            </p:grpSpPr>
            <p:pic>
              <p:nvPicPr>
                <p:cNvPr id="20" name="Picture 2" descr="C:\Users\Палецких Елена\Desktop\3.png"/>
                <p:cNvPicPr>
                  <a:picLocks noChangeAspect="1" noChangeArrowheads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519" y="-631052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Управляющая кнопка: настраиваемая 20">
                  <a:hlinkClick r:id="rId13" action="ppaction://hlinksldjump" highlightClick="1"/>
                </p:cNvPr>
                <p:cNvSpPr/>
                <p:nvPr userDrawn="1"/>
              </p:nvSpPr>
              <p:spPr>
                <a:xfrm>
                  <a:off x="9995519" y="-631050"/>
                  <a:ext cx="409859" cy="432000"/>
                </a:xfrm>
                <a:prstGeom prst="actionButtonBlank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032535" y="4077938"/>
                <a:ext cx="3175199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Фагот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– деревянный духовой инструмент с низким ворчливым голосом.</a:t>
                </a:r>
                <a:endParaRPr lang="ru-RU" sz="2400" dirty="0">
                  <a:solidFill>
                    <a:srgbClr val="000099"/>
                  </a:solidFill>
                </a:endParaRPr>
              </a:p>
            </p:txBody>
          </p:sp>
        </p:grpSp>
        <p:pic>
          <p:nvPicPr>
            <p:cNvPr id="24" name="Picture 8" descr="C:\Users\Палецких Елена\Desktop\Прокофьев\Рисунки\msr169-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923" y="1875352"/>
              <a:ext cx="2927366" cy="202356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01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688"/>
            <a:ext cx="9144000" cy="160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лецких Елена\Desktop\Прокофьев\Рисунки\клар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25600" y="4737048"/>
            <a:ext cx="1096896" cy="66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алецких Елена\Desktop\Прокофьев\Рисунки\гоб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28490"/>
            <a:ext cx="1080120" cy="108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лецких Елена\Desktop\Прокофьев\Рисунки\2529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4" y="4772876"/>
            <a:ext cx="1182695" cy="591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алецких Елена\Desktop\Прокофьев\Рисунки\Ctrunnyj_kvartet_dlya_vashego_prazd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2" y="4491694"/>
            <a:ext cx="1335298" cy="9453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алецких Елена\Desktop\Прокофьев\Рисунки\gemeinhardt-gemeinhardt-3o-shb-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792"/>
            <a:ext cx="991515" cy="991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алецких Елена\Desktop\Прокофьев\Рисунки\msr169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58" y="4698803"/>
            <a:ext cx="1068029" cy="738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лецких Елена\Desktop\Прокофьев\Рисунки\70-102427-MSA_600x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616130"/>
            <a:ext cx="1008112" cy="9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48" y="4263688"/>
            <a:ext cx="9144000" cy="1610170"/>
            <a:chOff x="1198477" y="2674636"/>
            <a:chExt cx="8693049" cy="1610170"/>
          </a:xfrm>
        </p:grpSpPr>
        <p:pic>
          <p:nvPicPr>
            <p:cNvPr id="28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997" y="2675081"/>
              <a:ext cx="3707904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2"/>
            <a:stretch/>
          </p:blipFill>
          <p:spPr bwMode="auto">
            <a:xfrm>
              <a:off x="7382099" y="2674636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Палецких Елена\Desktop\Прокофьев\s1200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3"/>
            <a:stretch/>
          </p:blipFill>
          <p:spPr bwMode="auto">
            <a:xfrm>
              <a:off x="1198477" y="2674638"/>
              <a:ext cx="2509427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18422" y="4475040"/>
            <a:ext cx="1142338" cy="11879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4214" y="116632"/>
            <a:ext cx="831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знаете об этих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инструментах?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527755" y="1647087"/>
            <a:ext cx="3434487" cy="4021325"/>
            <a:chOff x="5527755" y="1647087"/>
            <a:chExt cx="3434487" cy="40213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527755" y="1647087"/>
              <a:ext cx="3434487" cy="4021325"/>
              <a:chOff x="1032534" y="1626273"/>
              <a:chExt cx="3434487" cy="402132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032534" y="1822131"/>
                <a:ext cx="3175200" cy="2255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973742" y="1626273"/>
                <a:ext cx="493279" cy="467448"/>
                <a:chOff x="9995519" y="-631052"/>
                <a:chExt cx="432000" cy="432002"/>
              </a:xfrm>
            </p:grpSpPr>
            <p:pic>
              <p:nvPicPr>
                <p:cNvPr id="20" name="Picture 2" descr="C:\Users\Палецких Елена\Desktop\3.png"/>
                <p:cNvPicPr>
                  <a:picLocks noChangeAspect="1" noChangeArrowheads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519" y="-631052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Управляющая кнопка: настраиваемая 20">
                  <a:hlinkClick r:id="rId13" action="ppaction://hlinksldjump" highlightClick="1"/>
                </p:cNvPr>
                <p:cNvSpPr/>
                <p:nvPr userDrawn="1"/>
              </p:nvSpPr>
              <p:spPr>
                <a:xfrm>
                  <a:off x="9995519" y="-631050"/>
                  <a:ext cx="409859" cy="432000"/>
                </a:xfrm>
                <a:prstGeom prst="actionButtonBlank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032535" y="4077938"/>
                <a:ext cx="3175199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Валторна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(«лесной рог»)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– медный духовой инструмент с мягким звучанием.</a:t>
                </a:r>
                <a:endParaRPr lang="ru-RU" sz="2400" dirty="0">
                  <a:solidFill>
                    <a:srgbClr val="000099"/>
                  </a:solidFill>
                </a:endParaRPr>
              </a:p>
            </p:txBody>
          </p:sp>
        </p:grpSp>
        <p:pic>
          <p:nvPicPr>
            <p:cNvPr id="25" name="Picture 3" descr="C:\Users\Палецких Елена\Desktop\Прокофьев\Рисунки\70-102427-MSA_600x60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404" y="1842944"/>
              <a:ext cx="2515769" cy="225580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5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3123</TotalTime>
  <Words>630</Words>
  <Application>Microsoft Office PowerPoint</Application>
  <PresentationFormat>Экран (4:3)</PresentationFormat>
  <Paragraphs>178</Paragraphs>
  <Slides>25</Slides>
  <Notes>20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"Петя и волк" С. Прокофьева</dc:title>
  <dc:creator>Палецких Елена</dc:creator>
  <cp:lastModifiedBy>Палецких Елена</cp:lastModifiedBy>
  <cp:revision>315</cp:revision>
  <dcterms:created xsi:type="dcterms:W3CDTF">2016-01-03T09:28:32Z</dcterms:created>
  <dcterms:modified xsi:type="dcterms:W3CDTF">2021-04-19T14:35:47Z</dcterms:modified>
</cp:coreProperties>
</file>